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0.17331389855499957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9.2172999999999838E-2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0.96227200000000046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9.2172999999999838E-2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0.33061499999999988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0.63125800000000076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6.5094539999999999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0.18169017342529958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9.0787999999999869E-2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0.94780800000000021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9.0786999999999729E-2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0.32564599999999988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0.87424000000000035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7.3276149999999998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1.5726469999999999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0.40918299999999963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0.11407800000000012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1.1909500000000008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0.11407799999999924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0.40918300000000052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0.14029200000000053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8.5035419999999995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9.6576999999999913E-2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0.34364400000000028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9.5805999999999614E-2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1.0001959999999999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9.5805000000000362E-2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0.34364499999999953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0.59665700000000044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6.8513159999999997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0.19143899999999991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0.32000900000000065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8.9215999999999518E-2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0.93140300000000043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8.9216000000000406E-2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0.32000899999999888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0.82936000000000121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7.7439749999999998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0.14202899999999907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0.12105799999999967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3.3750000000001279E-2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0.35234699999999997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3.3749999999999503E-2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0.12105799999999967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0.21823400000000071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9.0751399999999993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11</c:v>
                </c:pt>
                <c:pt idx="1">
                  <c:v>30</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0.12444699999999997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0.31539699999999993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8.7930000000000064E-2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0.9179769999999996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8.7931000000000203E-2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0.31539599999999979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0.78669900000000048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4.4878450000000001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0.35888799999999943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0.33150300000000055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9.2420999999999864E-2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0.9648570000000003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9.2420999999999864E-2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0.33150299999999966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0.89351100000000017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6.4028749999999999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0.39405998525759944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0.15042400000000011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1.5704009999999995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0.15042299999999997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0.53955400000000076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0.70255200000000073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7.4814509999999999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0.95289999999999964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0.38043699999999969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0.10606300000000068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1.1072819999999988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0.10606300000000068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0.38043700000000058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0.46008999999999922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7.8969709999999997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1.2062659999999998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0.41452199999999984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0.11556600000000028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1.2064890000000004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0.11556599999999939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0.41452200000000072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0.86937100000000012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5.9941659999999999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Your care and treatment Q26. Did you feel able to talk to members of hospital staff about your worries and fears?</c:v>
                </c:pt>
                <c:pt idx="2">
                  <c:v>The hospital and ward Q10. If you brought medication with you to hospital, were you able to take it when you needed to?</c:v>
                </c:pt>
                <c:pt idx="3">
                  <c:v>Admission to hospital Q2. How did you feel about the length of time you were on the waiting list before your admission to hospital?</c:v>
                </c:pt>
                <c:pt idx="4">
                  <c:v>Nurses Q19. When you asked nurses questions, did you get answers you could understand?</c:v>
                </c:pt>
              </c:strCache>
            </c:strRef>
          </c:cat>
          <c:val>
            <c:numRef>
              <c:f>Sheet1!$B$2:$B$6</c:f>
              <c:numCache>
                <c:formatCode>0.0</c:formatCode>
                <c:ptCount val="5"/>
                <c:pt idx="0">
                  <c:v>6.7</c:v>
                </c:pt>
                <c:pt idx="1">
                  <c:v>7.9</c:v>
                </c:pt>
                <c:pt idx="2">
                  <c:v>8.4</c:v>
                </c:pt>
                <c:pt idx="3">
                  <c:v>7.7</c:v>
                </c:pt>
                <c:pt idx="4">
                  <c:v>8.9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Your care and treatment Q26. Did you feel able to talk to members of hospital staff about your worries and fears?</c:v>
                </c:pt>
                <c:pt idx="2">
                  <c:v>The hospital and ward Q10. If you brought medication with you to hospital, were you able to take it when you needed to?</c:v>
                </c:pt>
                <c:pt idx="3">
                  <c:v>Admission to hospital Q2. How did you feel about the length of time you were on the waiting list before your admission to hospital?</c:v>
                </c:pt>
                <c:pt idx="4">
                  <c:v>Nurses Q19. When you asked nurses questions, did you get answers you could understand?</c:v>
                </c:pt>
              </c:strCache>
            </c:strRef>
          </c:cat>
          <c:val>
            <c:numRef>
              <c:f>Sheet1!$C$2:$C$6</c:f>
              <c:numCache>
                <c:formatCode>0.0</c:formatCode>
                <c:ptCount val="5"/>
                <c:pt idx="0">
                  <c:v>5.9</c:v>
                </c:pt>
                <c:pt idx="1">
                  <c:v>7.6</c:v>
                </c:pt>
                <c:pt idx="2">
                  <c:v>8.1</c:v>
                </c:pt>
                <c:pt idx="3">
                  <c:v>7.5</c:v>
                </c:pt>
                <c:pt idx="4">
                  <c:v>8.6999999999999993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Your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1.1948132843114201</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0.11562355719059997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0.12293700000000007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1.2834380000000001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0.12293699999999985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0.44096000000000002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0.8576760000000001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1.1948129999999999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Your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9.1034821764337899</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Q3. How long do you feel you had to wait to get to a bed on a ward after you arrived at the hospital?</c:v>
                </c:pt>
                <c:pt idx="3">
                  <c:v>Leaving hospital Q35. To what extent did staff involve you in decisions about you leaving hospital?</c:v>
                </c:pt>
                <c:pt idx="4">
                  <c:v>Nurses Q22. In your opinion, were there enough nurses on duty to care for you in hospital?</c:v>
                </c:pt>
              </c:strCache>
            </c:strRef>
          </c:cat>
          <c:val>
            <c:numRef>
              <c:f>Sheet1!$B$2:$B$6</c:f>
              <c:numCache>
                <c:formatCode>0.0</c:formatCode>
                <c:ptCount val="5"/>
                <c:pt idx="0">
                  <c:v>5.2</c:v>
                </c:pt>
                <c:pt idx="1">
                  <c:v>5.6</c:v>
                </c:pt>
                <c:pt idx="2">
                  <c:v>6.3</c:v>
                </c:pt>
                <c:pt idx="3">
                  <c:v>6.5</c:v>
                </c:pt>
                <c:pt idx="4">
                  <c:v>6.9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Q3. How long do you feel you had to wait to get to a bed on a ward after you arrived at the hospital?</c:v>
                </c:pt>
                <c:pt idx="3">
                  <c:v>Leaving hospital Q35. To what extent did staff involve you in decisions about you leaving hospital?</c:v>
                </c:pt>
                <c:pt idx="4">
                  <c:v>Nurses Q22. In your opinion, were there enough nurses on duty to care for you in hospital?</c:v>
                </c:pt>
              </c:strCache>
            </c:strRef>
          </c:cat>
          <c:val>
            <c:numRef>
              <c:f>Sheet1!$C$2:$C$6</c:f>
              <c:numCache>
                <c:formatCode>0.0</c:formatCode>
                <c:ptCount val="5"/>
                <c:pt idx="0">
                  <c:v>6</c:v>
                </c:pt>
                <c:pt idx="1">
                  <c:v>6.3</c:v>
                </c:pt>
                <c:pt idx="2">
                  <c:v>6.8</c:v>
                </c:pt>
                <c:pt idx="3">
                  <c:v>6.9</c:v>
                </c:pt>
                <c:pt idx="4">
                  <c:v>7.3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0.25553999999999988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0.22165500000000016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6.1796000000001072E-2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0.64513899999999857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6.1796000000001072E-2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0.22165500000000016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8.2997999999999905E-2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9.1034819999999996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Your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8.1236956262060005</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0.27038102827430066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8.0669999999999575E-2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0.8421839999999996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8.0670000000001352E-2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0.2893549999999987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0.47018000000000093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8.1236960000000007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Your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7.0224324899973398</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0.49120544194089977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0.16619900000000065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1.7351000000000001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0.76233899999999899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0.78850700000000096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6.3250080000000004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3.8362000000000229E-2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0.50016200000000044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0.13944199999999984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1.4557499999999992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0.63960400000000028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0.31049100000000074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7.7198570000000002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Your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7.6778181865770003</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97.159099999999995</c:v>
                </c:pt>
                <c:pt idx="1">
                  <c:v>0.75760000000000005</c:v>
                </c:pt>
                <c:pt idx="2">
                  <c:v>0.75760000000000005</c:v>
                </c:pt>
                <c:pt idx="3">
                  <c:v>0</c:v>
                </c:pt>
                <c:pt idx="4">
                  <c:v>0</c:v>
                </c:pt>
                <c:pt idx="5">
                  <c:v>1.3258000000000001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0.15449000000000002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0.42976199999999931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0.11981400000000075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1.2508449999999991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0.54957600000000006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0.56797000000000075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7.912344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3.8749097101899999E-2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0.18614499999999978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1.9433350000000003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0.8538319999999997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1.6522360000000003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5.1761990000000004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0.12513100000000055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0.30158400000000007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8.4079000000000015E-2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0.87777700000000003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0.38566400000000023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0.52150999999999925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7.8092230000000002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6.0272999999999577E-2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0.29798400000000047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8.3075999999999262E-2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0.86729900000000004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0.38105999999999973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0.41804700000000139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7.7962889999999998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0.4646740937556002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0.15619199999999989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1.6306209999999997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0.7164350000000006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0.80379999999999896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6.7731180000000002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7.2841000000000378E-2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0.23714599999999919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6.6114000000000672E-2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0.69022400000000061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6.6114999999999924E-2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0.23714499999999994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0.13614199999999954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9.0841899999999995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0.27366702279209942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0.10176000000000052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1.0623570000000004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0.10175999999999874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0.36500200000000049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0.25833399999999962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8.064565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0.22425136853580074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9.636299999999931E-2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1.0060160000000007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9.6363000000000198E-2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0.34564499999999931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0.41799699999999973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8.35717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25.145099999999999</c:v>
                </c:pt>
                <c:pt idx="1">
                  <c:v>0</c:v>
                </c:pt>
                <c:pt idx="2">
                  <c:v>69.439099999999996</c:v>
                </c:pt>
                <c:pt idx="3">
                  <c:v>0</c:v>
                </c:pt>
                <c:pt idx="4">
                  <c:v>0.19339999999999999</c:v>
                </c:pt>
                <c:pt idx="5">
                  <c:v>0</c:v>
                </c:pt>
                <c:pt idx="6">
                  <c:v>0.19339999999999999</c:v>
                </c:pt>
                <c:pt idx="7">
                  <c:v>1.7407999999999999</c:v>
                </c:pt>
                <c:pt idx="8">
                  <c:v>3.2881999999999998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0.53823699999999963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0.3888480000000003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0.10840799999999984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1.1317649999999997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0.10840800000000073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0.38884799999999942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0.36257299999999937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7.8891879999999999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0.36014596031469992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0.11193799999999943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1.168615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0.11193800000000032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0.40150900000000078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0.70835399999999993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7.1579790000000001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0.3794770099298006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0.1417199999999994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1.4795379999999998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0.14172000000000118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0.50833499999999887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0.45620100000000008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7.5821129999999997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0.47484253586260028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0.17903399999999969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1.8690940000000005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0.17903399999999969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0.64217800000000036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1.0037270000000005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6.7386780000000002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0.33681499999999964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0.17194800000000043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4.7938000000000258E-2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0.50046699999999866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4.7938000000000258E-2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0.17194899999999969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8.7668999999999997E-2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9.4705790000000007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0.80489999999999995</c:v>
                </c:pt>
                <c:pt idx="1">
                  <c:v>0.19510000000000005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0.80489999999999995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Your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8.8046245543401103</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0.13411400000000029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0.2350209999999997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6.5523000000000664E-2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0.68404199999999982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6.5522999999998888E-2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0.2350209999999997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0.22282500000000027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8.5595499999999998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2.4793000000000731E-2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0.19402099999999933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5.4092000000000695E-2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0.56470999999999982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5.4090999999999667E-2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0.19402200000000036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0.19347899999999996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9.1408780000000007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0.19532023587500014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7.6719999999999899E-2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0.80095000000000027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7.6720999999999151E-2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0.27518799999999999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0.1430990000000012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8.7134450000000001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49.520200000000003</c:v>
                </c:pt>
                <c:pt idx="2">
                  <c:v>50.095999999999997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Your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8.4356060069109393</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0.17228099999999991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0.26549600000000062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7.4018999999999835E-2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0.77274199999999915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7.4019000000001611E-2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0.26549599999999884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0.22565100000000093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8.9209309999999995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8.0154999999999532E-2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0.23251400000000011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6.4823000000000519E-2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0.67674300000000009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6.4823000000000519E-2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0.23251400000000011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3.6239000000000132E-2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9.1488519999999998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0.13096700000000006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0.28758499999999998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8.0175999999999803E-2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0.83703299999999992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8.0175999999999803E-2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0.28758600000000101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0.10149700000000017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8.7499099999999999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0.46973799999999954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0.34575699999999987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9.6394000000000091E-2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1.0063420000000001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9.6395000000000231E-2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0.34575599999999973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0.7777150000000006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6.9227309999999997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Your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7.9521523547167403</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0.44981599999999933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0.273123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7.6144000000000212E-2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0.7949389999999994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7.61440000000011E-2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0.273123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0.27057899999999968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8.0478810000000003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0.20951870072939993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8.6251999999999995E-2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0.90045600000000015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8.6251999999999995E-2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0.30937600000000032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0.63797800000000038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7.0565360000000004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0.15126946760380022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5.9960000000000235E-2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0.62597500000000039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5.9959999999998459E-2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0.21507000000000076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0.30708800000000025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8.7841749999999994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0.20215899999999998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0.37104999999999944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0.10344599999999993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1.0799610000000008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0.10344599999999993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0.37105000000000032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0.5861989999999988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7.9338280000000001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0.15782302761540024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0.14308099999999957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1.493735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0.14308000000000032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0.51321399999999961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1.6065650000000007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5.5696250000000003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6.0606</c:v>
                </c:pt>
                <c:pt idx="1">
                  <c:v>7.9545000000000003</c:v>
                </c:pt>
                <c:pt idx="2">
                  <c:v>28.2197</c:v>
                </c:pt>
                <c:pt idx="3">
                  <c:v>57.7652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0.1118891687210013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4.0763000000000105E-2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0.42555799999999877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4.0762000000000853E-2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0.14621200000000023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0.13557999999999915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9.2572039999999998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0.22272400000000125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0.20269099999999973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5.6507999999999114E-2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0.58994100000000138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5.6507999999999114E-2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0.20269099999999973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0.2122679999999999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8.7724089999999997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0.27053897606459998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8.6142000000000607E-2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0.89930900000000058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8.6141999999998831E-2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0.30898200000000031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0.45202699999999929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8.1955600000000004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Your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8.1650123623493496</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0.10259800000000041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0.21575999999999951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6.0152000000000427E-2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0.62798100000000012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6.0152000000000427E-2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0.21576099999999876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0.14995900000000084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8.961805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0.5690059999999999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0.24833200000000044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6.9232999999999656E-2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0.72278400000000076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6.9232999999998768E-2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0.24833200000000133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0.45089799999999869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7.6717420000000001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0.11053400000000035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0.28566100000000016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7.9639999999999489E-2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0.83143200000000039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7.9639999999999489E-2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0.28566100000000105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0.52092899999999887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7.8614889999999997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Your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7.1158500527196802</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RK9 | University Hospitals Plymouth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RK9 | University Hospitals Plymouth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RK9 | University Hospitals Plymouth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Plymouth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37248217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75180855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14662636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21448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9960571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Q35. To what extent did staff involve you in decisions about you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915926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8940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392295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77187421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0731469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86651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7269156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5124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0685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3858563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90515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73156583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400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074876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0650975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3424068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61338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1362747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57609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4133897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3854149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0659435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42755204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84035089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7428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336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56863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8000747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73313036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6201227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72497852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3863066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26793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6625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721557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1109712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2537102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63865978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530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7491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7238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823653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9089769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81689036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5048662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1960894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30815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7759628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206116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5425569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680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0705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538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05064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805358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01010094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6570731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6768743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24361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607928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6691562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7675316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90220163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976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248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74643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344822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6329574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408328818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230248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5814401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943098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711536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7638587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9112278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5094572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01037561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4772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250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004002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0855490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2676207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37385527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8556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176887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91340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6672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1573601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07988664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65894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4396855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199291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7383339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2165870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98851440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6867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28882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91470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920108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5878692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1776248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05414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5201096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885639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2405448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147000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13149064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15426412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0940556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80572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8474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34330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876592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6019567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028817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22834562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7471423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028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958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7721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76019643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8581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6408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2528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913858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6904545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79912965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805186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5341788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245722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6825563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5395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268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6940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77769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8676361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75364991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47864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8042008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911679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52631709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3472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6475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1330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195917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9254313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6721296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014550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9250502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97844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8327294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3092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092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72044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020634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669645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922791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8947123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0196658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4358468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301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5530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5795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0396293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0476526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5476216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1520829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1662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422303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2657106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39054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6083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8340185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6005382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6926951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5064579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01448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2682247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228850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7787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22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1178929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831253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449821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8628805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0898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9644706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5200169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72514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7951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901897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5399451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5828860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339736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08870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2491829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9636656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60575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9902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7144797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6875288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6002598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9388998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5778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7735362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7114487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8189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586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679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67772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0392838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5062202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023420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7738415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0600187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7611603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3238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0279969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4887461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699946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78486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1282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1451693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5367944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19319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8596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83371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3228691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4820395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8267367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7690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7351632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5179636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1695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5263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3874501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3204811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840411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2684360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8732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1935261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0495854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7618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7545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7201706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4837670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9081728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0268095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39700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7074659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0148897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5801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40579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05082205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0415724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7207154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0916057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497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5061705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0260699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90662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1250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5655718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9609300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1187743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239176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5636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737956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1512946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65502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6046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1053836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479504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4907170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570881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2598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6118654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807249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1302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73389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7753013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0469189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7516808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9792544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111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392134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9033770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59840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4353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6074289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1857714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4439041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0078875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6254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843410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8396226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2424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6863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616999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2359000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488867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162349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78786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2964014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9733290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89452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8057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07369541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3040664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2416286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75786516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3000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9773894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5192028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4089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827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286720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2932299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5421616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0297925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9896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3489359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6296053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5280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6351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08015718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9915872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6913088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4745700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4015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1481881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2237377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8021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7350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3722624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724152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2026029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4565399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774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4942769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6209109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29313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9022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89202297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321654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9863653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9648151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5980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4321412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5055909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(247)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21535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350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8716664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579189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0524833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6789868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1394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76350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77111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8741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4208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4763909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5038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8414916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9922595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DERRIFORD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18259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057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4365398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87376385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6004085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6209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086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9972466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1158478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24054625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76922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793812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87522777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14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8167931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62910983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1910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304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2349766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24100778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3915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158024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8506309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54071076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4006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1128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6296412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549122728"/>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67269638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73139312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4583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10818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519579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833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735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822221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5059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52914111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5048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20239927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747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0131560"/>
              </p:ext>
            </p:extLst>
          </p:nvPr>
        </p:nvGraphicFramePr>
        <p:xfrm>
          <a:off x="469068" y="1548000"/>
          <a:ext cx="11253864" cy="414959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02339778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2217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Plymouth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68745897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Talking about worries and fears: patients feeling able to talk to staff about their worries and fears
Taking medication: patients being able to take medication they brought to hospital when needed
Waiting to be admitted: patients feeling that they waited the right amount of time on the waiting list before being admitted to hospital
Answers to questions: nurses answering patients questions in a way they could understand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53269739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Waiting to get to a bed: patients feeling that they waited the right amount of time to get to a bed on a ward after they arrived at the hospital
Involvement in decisions: patients being involved in decisions about leaving hospital, if they wanted to be
Enough nurses: patients feeling there were enough nurses on duty to care for them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Plymouth NHS Trust who had attended in late 2021. Responses were received from 528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8016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48441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528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80617828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16995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41764462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657313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23851428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7961849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55121213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04982391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76314639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84227271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58181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52339955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99997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3737712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79974771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16054</Words>
  <Application>Microsoft Office PowerPoint</Application>
  <PresentationFormat>Widescreen</PresentationFormat>
  <Paragraphs>2252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University Hospitals Plymouth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